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hyperlink" Target="http://www.linkedin.com/in/greg-simpson-304a8145" TargetMode="External"/><Relationship Id="rId3" Type="http://schemas.openxmlformats.org/officeDocument/2006/relationships/hyperlink" Target="http://www.linkedin.com/in/jilliangodsil" TargetMode="External"/><Relationship Id="rId4" Type="http://schemas.openxmlformats.org/officeDocument/2006/relationships/hyperlink" Target="http://www.linkedin.com/in/jonathansheridan" TargetMode="External"/><Relationship Id="rId5" Type="http://schemas.openxmlformats.org/officeDocument/2006/relationships/hyperlink" Target="http://github.com/jcalfee" TargetMode="External"/><Relationship Id="rId6" Type="http://schemas.openxmlformats.org/officeDocument/2006/relationships/hyperlink" Target="file:///home/greg/Desktop/digitalscarcity.io" TargetMode="External"/><Relationship Id="rId7" Type="http://schemas.openxmlformats.org/officeDocument/2006/relationships/hyperlink" Target="https://edna.life/team/" TargetMode="External"/><Relationship Id="rId8" Type="http://schemas.openxmlformats.org/officeDocument/2006/relationships/hyperlink" Target="https://edna.life/team/" TargetMode="External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693000" y="738000"/>
            <a:ext cx="8985960" cy="430812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3845160" y="3077640"/>
            <a:ext cx="425736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91440" y="7040880"/>
            <a:ext cx="978228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6b6c6e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Investor Slide Deck • 15 Nov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1563480" y="4663440"/>
            <a:ext cx="6947640" cy="12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“</a:t>
            </a:r>
            <a:r>
              <a:rPr b="0" i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If the ultimate vision of blockchain is a fully decentralized world, where ordinary people can control their data, their money and even their own genes, EDNA and its decentralized community can, with time, be one of its cornerstones.”</a:t>
            </a:r>
            <a:r>
              <a:rPr b="0" i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-</a:t>
            </a:r>
            <a:r>
              <a:rPr b="0" lang="en-US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Blockleaders Author Paschal Keogh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83240" y="1666080"/>
            <a:ext cx="6800400" cy="7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0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FUNDING BEING RAISED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40640" y="2607840"/>
            <a:ext cx="9193680" cy="479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936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Infrastructure + Launch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: 5 Million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- Lab Upgrades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- CEO Hire (candidate brings near turn-key readiness)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- Initial 5,000 on chain (fastest path is to pre-own consumables)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0" lang="en-US" sz="22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On-Going Opportunity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: (Unlimited)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DAC Smart Contract includes a marketplace. Invest by subsidizing DNA Owners to get on-chain. Repayment as they monetize. Investor sets return on investment and terms. DNA Owners opt-in. Contract manages funds.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Additional Opportunity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:(Equity)  </a:t>
            </a:r>
            <a:r>
              <a:rPr b="0" lang="en-US" sz="22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1.3 Billion EDNA Tokens on EOS.IO (300 Million Reserved) Private Sale of some DAC Earnings Still Possible.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41760" y="3168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194920" y="1645920"/>
            <a:ext cx="5684760" cy="122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6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Mass Adoption Though Cocktail Parties...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175040" y="104328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257760" y="3181680"/>
            <a:ext cx="9599400" cy="328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Woman: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”I got my DNA test results and I'm 7% Neanderthal! How much are you?”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Man: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”My EDNA test didn't say, but it did pay me over $50,000 for helping advance genetic research while keeping my identity completely secure.”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Second Woman: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(quietly) “Maybe she’s more Neanderthal than she thinks.”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42560" y="1741680"/>
            <a:ext cx="4610520" cy="74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ebas Neue"/>
                <a:ea typeface="DejaVu Sans"/>
              </a:rPr>
              <a:t>KEY PROBLEMS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369360" y="2876400"/>
            <a:ext cx="9336240" cy="328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People today are making a very bad trade: Giving away as much as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$70,000.00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to know “</a:t>
            </a:r>
            <a:r>
              <a:rPr b="0" i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how much Neanderthal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” they are.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DNA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is not “about your identity” – it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IS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your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identity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&amp; it’s very unsecured in the current industry.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Lifesaving health information is not easily accessible in the current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FDA-Centrally-Controlled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system.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86560" y="1741680"/>
            <a:ext cx="4610520" cy="74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400" spc="8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SOLUTIONS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69360" y="2876400"/>
            <a:ext cx="9336240" cy="434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EDNA allows users to securely store and </a:t>
            </a:r>
            <a:r>
              <a:rPr b="0" lang="en-US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monetize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their own DNA using IPFS and Blockchain </a:t>
            </a:r>
            <a:r>
              <a:rPr b="0" lang="en-US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Smart Contracts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Data is obfuscated (like privacy coins) to insure total </a:t>
            </a:r>
            <a:r>
              <a:rPr b="0" lang="en-US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identity security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Genetic data is stored in the clear, allowing for value-added processing and </a:t>
            </a:r>
            <a:r>
              <a:rPr b="0" lang="en-US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full access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to user genetics.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66680" y="1738080"/>
            <a:ext cx="5670720" cy="74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4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CURRENT MARKET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1785960" y="3042720"/>
            <a:ext cx="6503040" cy="4150440"/>
          </a:xfrm>
          <a:prstGeom prst="rect">
            <a:avLst/>
          </a:prstGeom>
          <a:ln>
            <a:noFill/>
          </a:ln>
          <a:effectLst>
            <a:outerShdw dist="101823" dir="2700000">
              <a:srgbClr val="1c1c1c"/>
            </a:outerShdw>
          </a:effectLst>
        </p:spPr>
      </p:pic>
      <p:sp>
        <p:nvSpPr>
          <p:cNvPr id="92" name="CustomShape 3"/>
          <p:cNvSpPr/>
          <p:nvPr/>
        </p:nvSpPr>
        <p:spPr>
          <a:xfrm>
            <a:off x="2553120" y="2636640"/>
            <a:ext cx="4971240" cy="38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80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Direct-to-consumer DNA testing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83240" y="1666080"/>
            <a:ext cx="6800400" cy="7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000" spc="8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PRODUCT TRACTION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440640" y="2607840"/>
            <a:ext cx="9193680" cy="43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Data Volume: </a:t>
            </a:r>
            <a:r>
              <a:rPr b="1" lang="en-US" sz="2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SOLVED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(EDNA algorithm: 2 Gb → 5 Mb)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Identity Protection: </a:t>
            </a:r>
            <a:r>
              <a:rPr b="1" lang="en-US" sz="2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SOLVED</a:t>
            </a:r>
            <a:r>
              <a:rPr b="1" lang="en-US" sz="2400" spc="-1" strike="noStrike">
                <a:solidFill>
                  <a:srgbClr val="6b6c6e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(crypto-tumbling)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Monetization: </a:t>
            </a:r>
            <a:r>
              <a:rPr b="1" lang="en-US" sz="2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SOLVED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(Zero-KYC opt-in DAC managed blockchain contract)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Transparent Health Information: </a:t>
            </a:r>
            <a:r>
              <a:rPr b="1" lang="en-US" sz="2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SOLVED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(can’t arrest the blockchain)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On-boarding: </a:t>
            </a:r>
            <a:r>
              <a:rPr b="1" lang="en-US" sz="24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SOLVED</a:t>
            </a:r>
            <a:r>
              <a:rPr b="1" lang="en-US" sz="2400" spc="-1" strike="noStrike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(User subsidy free market built into contract)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Scalability:</a:t>
            </a:r>
            <a:r>
              <a:rPr b="1" lang="en-US" sz="2400" spc="-1" strike="noStrike">
                <a:solidFill>
                  <a:srgbClr val="b1fcee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UNSOLVED</a:t>
            </a:r>
            <a:r>
              <a:rPr b="0" lang="en-US" sz="2400" spc="-1" strike="noStrike">
                <a:solidFill>
                  <a:srgbClr val="b1fcee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(Lab can process ½ a person per day – 1,436 people are already </a:t>
            </a:r>
            <a:r>
              <a:rPr b="0" lang="en-US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waiting in line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83240" y="1666080"/>
            <a:ext cx="6800400" cy="7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3"/>
          <p:cNvSpPr/>
          <p:nvPr/>
        </p:nvSpPr>
        <p:spPr>
          <a:xfrm>
            <a:off x="440640" y="2607840"/>
            <a:ext cx="9193680" cy="43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4"/>
          <p:cNvSpPr/>
          <p:nvPr/>
        </p:nvSpPr>
        <p:spPr>
          <a:xfrm>
            <a:off x="4846320" y="274320"/>
            <a:ext cx="5102640" cy="12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40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CORE TEAM &amp; KEY CONTRIBUTORS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1364760" y="2669400"/>
            <a:ext cx="2918160" cy="96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en-US" sz="2400" spc="8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GREG SIMPSON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Founder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  <a:hlinkClick r:id="rId2"/>
              </a:rPr>
              <a:t>LinkedIn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6"/>
          <p:cNvSpPr/>
          <p:nvPr/>
        </p:nvSpPr>
        <p:spPr>
          <a:xfrm>
            <a:off x="1356120" y="3965760"/>
            <a:ext cx="2918160" cy="96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en-US" sz="24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JILLIAN GODSIL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VP Media &amp; Press Relations</a:t>
            </a: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  <a:hlinkClick r:id="rId3"/>
              </a:rPr>
              <a:t>LinkedIn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7"/>
          <p:cNvSpPr/>
          <p:nvPr/>
        </p:nvSpPr>
        <p:spPr>
          <a:xfrm>
            <a:off x="1347840" y="5262120"/>
            <a:ext cx="3592800" cy="158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en-US" sz="2400" spc="8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JONATHAN SHERIDAN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Industry Business Advisor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  <a:hlinkClick r:id="rId4"/>
              </a:rPr>
              <a:t>LinkedIn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5856120" y="2633760"/>
            <a:ext cx="2918160" cy="117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en-US" sz="24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JAMES CALFEE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Special Advisor EOS/block.one</a:t>
            </a: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  <a:hlinkClick r:id="rId5"/>
              </a:rPr>
              <a:t>GitHub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9"/>
          <p:cNvSpPr/>
          <p:nvPr/>
        </p:nvSpPr>
        <p:spPr>
          <a:xfrm>
            <a:off x="5853960" y="3894120"/>
            <a:ext cx="3116160" cy="96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en-US" sz="2400" spc="8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MAX GRAVITT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EOS Blockchain Contract Developer </a:t>
            </a: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  <a:hlinkClick r:id="rId6"/>
              </a:rPr>
              <a:t>Website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10"/>
          <p:cNvSpPr/>
          <p:nvPr/>
        </p:nvSpPr>
        <p:spPr>
          <a:xfrm>
            <a:off x="5663880" y="5173560"/>
            <a:ext cx="279036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8000">
              <a:lnSpc>
                <a:spcPct val="100000"/>
              </a:lnSpc>
            </a:pPr>
            <a:r>
              <a:rPr b="1" lang="en-US" sz="24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Learn more…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  <a:hlinkClick r:id="rId7"/>
              </a:rPr>
              <a:t>Website</a:t>
            </a:r>
            <a:r>
              <a:rPr b="0" lang="en-U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  <a:hlinkClick r:id="rId8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83240" y="1666080"/>
            <a:ext cx="6800400" cy="7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0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THE COMPETITION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440640" y="2607840"/>
            <a:ext cx="9193680" cy="479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Multiple startups in “Monetization of Personal DNA”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None but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EDNA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publicly address a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privacy solution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None but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EDNA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are organized as a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DAC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None but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EDNA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address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full access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to genetic variation health information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All but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EDNA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require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hackable centralized trust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None but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EDNA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 are building or built on </a:t>
            </a:r>
            <a:r>
              <a:rPr b="0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EOS.IO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41760" y="32040"/>
            <a:ext cx="2973960" cy="167184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1175040" y="1043640"/>
            <a:ext cx="17492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Property, Privacy &amp; Access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83240" y="1666080"/>
            <a:ext cx="6800400" cy="74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4000" spc="83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DejaVu Sans"/>
              </a:rPr>
              <a:t>FINANCIAL BREAKDOWN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934560" y="2790720"/>
            <a:ext cx="5930640" cy="328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Consumables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Overhead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Labor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Equipment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Total Cost to Produce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Value of Electronic DNA in Market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Gross Margin per User</a:t>
            </a:r>
            <a:r>
              <a:rPr b="0" lang="en-US" sz="24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5564160" y="2791080"/>
            <a:ext cx="3209400" cy="328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$491.25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$94.83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$10.77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$2.88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$599.72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$70,000.00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60" algn="r">
              <a:lnSpc>
                <a:spcPct val="100000"/>
              </a:lnSpc>
            </a:pPr>
            <a:r>
              <a:rPr b="1" lang="en-US" sz="24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        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$69,443.68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   </a:t>
            </a:r>
            <a:r>
              <a:rPr b="0" lang="en-US" sz="2400" spc="-1" strike="noStrike">
                <a:solidFill>
                  <a:srgbClr val="ececab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914920" y="6791760"/>
            <a:ext cx="4328640" cy="35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BeeZee"/>
                <a:ea typeface="DejaVu Sans"/>
              </a:rPr>
              <a:t>Detailed Breakdown in Appendix #1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2018-11-16T07:30:09Z</dcterms:created>
  <dc:creator/>
  <dc:description/>
  <dc:language>en-US</dc:language>
  <cp:lastModifiedBy/>
  <dcterms:modified xsi:type="dcterms:W3CDTF">2018-11-21T02:59:31Z</dcterms:modified>
  <cp:revision>32</cp:revision>
  <dc:subject/>
  <dc:title/>
</cp:coreProperties>
</file>